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1" r:id="rId5"/>
    <p:sldMasterId id="214748367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</p:sldIdLst>
  <p:sldSz cy="5143500" cx="9144000"/>
  <p:notesSz cx="6858000" cy="9144000"/>
  <p:embeddedFontLst>
    <p:embeddedFont>
      <p:font typeface="Helvetica Neue Light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8" roundtripDataSignature="AMtx7mgTzsBJsXaz0lD7MtRSdbZw7jHa1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font" Target="fonts/HelveticaNeueLight-bold.fntdata"/><Relationship Id="rId12" Type="http://schemas.openxmlformats.org/officeDocument/2006/relationships/slide" Target="slides/slide5.xml"/><Relationship Id="rId34" Type="http://schemas.openxmlformats.org/officeDocument/2006/relationships/font" Target="fonts/HelveticaNeueLight-regular.fntdata"/><Relationship Id="rId15" Type="http://schemas.openxmlformats.org/officeDocument/2006/relationships/slide" Target="slides/slide8.xml"/><Relationship Id="rId37" Type="http://schemas.openxmlformats.org/officeDocument/2006/relationships/font" Target="fonts/HelveticaNeueLight-boldItalic.fntdata"/><Relationship Id="rId14" Type="http://schemas.openxmlformats.org/officeDocument/2006/relationships/slide" Target="slides/slide7.xml"/><Relationship Id="rId36" Type="http://schemas.openxmlformats.org/officeDocument/2006/relationships/font" Target="fonts/HelveticaNeueLight-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38" Type="http://customschemas.google.com/relationships/presentationmetadata" Target="meta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6" name="Google Shape;20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7" name="Google Shape;27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5" name="Google Shape;285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7" name="Google Shape;29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" name="Google Shape;31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3" name="Google Shape;33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9" name="Google Shape;33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5" name="Google Shape;34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8" name="Google Shape;358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3" name="Google Shape;36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8" name="Google Shape;368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7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58925" spcFirstLastPara="1" rIns="58925" wrap="square" tIns="2945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Calibri"/>
              <a:buNone/>
              <a:defRPr sz="4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3" name="Google Shape;13;p37"/>
          <p:cNvSpPr txBox="1"/>
          <p:nvPr>
            <p:ph idx="1" type="subTitle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lv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/>
            </a:lvl1pPr>
            <a:lvl2pPr lvl="1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lvl="5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6pPr>
            <a:lvl7pPr lvl="6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7pPr>
            <a:lvl8pPr lvl="7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8pPr>
            <a:lvl9pPr lvl="8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9pPr>
          </a:lstStyle>
          <a:p/>
        </p:txBody>
      </p:sp>
      <p:sp>
        <p:nvSpPr>
          <p:cNvPr id="14" name="Google Shape;14;p3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5" name="Google Shape;15;p3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6" name="Google Shape;16;p3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0" name="Google Shape;70;p63"/>
          <p:cNvSpPr txBox="1"/>
          <p:nvPr>
            <p:ph idx="1" type="body"/>
          </p:nvPr>
        </p:nvSpPr>
        <p:spPr>
          <a:xfrm rot="5400000">
            <a:off x="2940248" y="-942380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3048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2pPr>
            <a:lvl3pPr indent="-3048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4pPr>
            <a:lvl5pPr indent="-3048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71" name="Google Shape;71;p6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72" name="Google Shape;72;p6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73" name="Google Shape;73;p6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4"/>
          <p:cNvSpPr txBox="1"/>
          <p:nvPr>
            <p:ph type="title"/>
          </p:nvPr>
        </p:nvSpPr>
        <p:spPr>
          <a:xfrm rot="5400000">
            <a:off x="5350074" y="1467446"/>
            <a:ext cx="4358878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6" name="Google Shape;76;p64"/>
          <p:cNvSpPr txBox="1"/>
          <p:nvPr>
            <p:ph idx="1" type="body"/>
          </p:nvPr>
        </p:nvSpPr>
        <p:spPr>
          <a:xfrm rot="5400000">
            <a:off x="1349573" y="-447079"/>
            <a:ext cx="4358878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3048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2pPr>
            <a:lvl3pPr indent="-3048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4pPr>
            <a:lvl5pPr indent="-3048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77" name="Google Shape;77;p6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78" name="Google Shape;78;p6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79" name="Google Shape;79;p6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65"/>
          <p:cNvSpPr txBox="1"/>
          <p:nvPr>
            <p:ph type="title"/>
          </p:nvPr>
        </p:nvSpPr>
        <p:spPr>
          <a:xfrm>
            <a:off x="311700" y="445025"/>
            <a:ext cx="8520609" cy="572695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82" name="Google Shape;82;p65"/>
          <p:cNvSpPr txBox="1"/>
          <p:nvPr>
            <p:ph idx="1" type="body"/>
          </p:nvPr>
        </p:nvSpPr>
        <p:spPr>
          <a:xfrm>
            <a:off x="311700" y="1152475"/>
            <a:ext cx="8520609" cy="3416396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3492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900"/>
              <a:buChar char="•"/>
              <a:defRPr/>
            </a:lvl1pPr>
            <a:lvl2pPr indent="-33655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7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•"/>
              <a:defRPr/>
            </a:lvl3pPr>
            <a:lvl4pPr indent="-3048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Char char="•"/>
              <a:defRPr/>
            </a:lvl4pPr>
            <a:lvl5pPr indent="-3048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Char char="•"/>
              <a:defRPr/>
            </a:lvl6pPr>
            <a:lvl7pPr indent="-3048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Char char="•"/>
              <a:defRPr/>
            </a:lvl7pPr>
            <a:lvl8pPr indent="-3048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Char char="•"/>
              <a:defRPr/>
            </a:lvl8pPr>
            <a:lvl9pPr indent="-3048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Char char="•"/>
              <a:defRPr/>
            </a:lvl9pPr>
          </a:lstStyle>
          <a:p/>
        </p:txBody>
      </p:sp>
      <p:sp>
        <p:nvSpPr>
          <p:cNvPr id="83" name="Google Shape;83;p65"/>
          <p:cNvSpPr txBox="1"/>
          <p:nvPr>
            <p:ph idx="12" type="sldNum"/>
          </p:nvPr>
        </p:nvSpPr>
        <p:spPr>
          <a:xfrm>
            <a:off x="8472458" y="4663217"/>
            <a:ext cx="548648" cy="393609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" name="Google Shape;91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4" name="Google Shape;94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7" name="Google Shape;97;p4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8" name="Google Shape;98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1" name="Google Shape;101;p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2" name="Google Shape;102;p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3" name="Google Shape;103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6" name="Google Shape;106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" name="Google Shape;109;p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0" name="Google Shape;110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3" name="Google Shape;113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9" name="Google Shape;19;p55"/>
          <p:cNvSpPr txBox="1"/>
          <p:nvPr>
            <p:ph idx="1" type="body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3048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2pPr>
            <a:lvl3pPr indent="-3048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4pPr>
            <a:lvl5pPr indent="-3048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20" name="Google Shape;20;p5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21" name="Google Shape;21;p5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22" name="Google Shape;22;p5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7" name="Google Shape;117;p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8" name="Google Shape;118;p5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9" name="Google Shape;119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2" name="Google Shape;122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" name="Google Shape;126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37" name="Google Shape;137;p42"/>
          <p:cNvSpPr txBox="1"/>
          <p:nvPr>
            <p:ph idx="1" type="body"/>
          </p:nvPr>
        </p:nvSpPr>
        <p:spPr>
          <a:xfrm>
            <a:off x="628650" y="1369218"/>
            <a:ext cx="7886700" cy="32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3048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2pPr>
            <a:lvl3pPr indent="-3048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4pPr>
            <a:lvl5pPr indent="-3048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138" name="Google Shape;138;p4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39" name="Google Shape;139;p4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40" name="Google Shape;140;p4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6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58925" spcFirstLastPara="1" rIns="58925" wrap="square" tIns="2945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Calibri"/>
              <a:buNone/>
              <a:defRPr sz="4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43" name="Google Shape;143;p66"/>
          <p:cNvSpPr txBox="1"/>
          <p:nvPr>
            <p:ph idx="1" type="subTitle"/>
          </p:nvPr>
        </p:nvSpPr>
        <p:spPr>
          <a:xfrm>
            <a:off x="1143000" y="2701528"/>
            <a:ext cx="6858000" cy="12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lv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/>
            </a:lvl1pPr>
            <a:lvl2pPr lvl="1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lvl="5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6pPr>
            <a:lvl7pPr lvl="6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7pPr>
            <a:lvl8pPr lvl="7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8pPr>
            <a:lvl9pPr lvl="8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9pPr>
          </a:lstStyle>
          <a:p/>
        </p:txBody>
      </p:sp>
      <p:sp>
        <p:nvSpPr>
          <p:cNvPr id="144" name="Google Shape;144;p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45" name="Google Shape;145;p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46" name="Google Shape;146;p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7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58925" spcFirstLastPara="1" rIns="58925" wrap="square" tIns="294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Calibri"/>
              <a:buNone/>
              <a:defRPr sz="4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49" name="Google Shape;149;p67"/>
          <p:cNvSpPr txBox="1"/>
          <p:nvPr>
            <p:ph idx="1" type="body"/>
          </p:nvPr>
        </p:nvSpPr>
        <p:spPr>
          <a:xfrm>
            <a:off x="623888" y="3442098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1700"/>
              <a:buNone/>
              <a:defRPr sz="17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50" name="Google Shape;150;p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51" name="Google Shape;151;p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52" name="Google Shape;152;p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55" name="Google Shape;155;p68"/>
          <p:cNvSpPr txBox="1"/>
          <p:nvPr>
            <p:ph idx="1" type="body"/>
          </p:nvPr>
        </p:nvSpPr>
        <p:spPr>
          <a:xfrm>
            <a:off x="628650" y="1369218"/>
            <a:ext cx="3886200" cy="32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3048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2pPr>
            <a:lvl3pPr indent="-3048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4pPr>
            <a:lvl5pPr indent="-3048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156" name="Google Shape;156;p68"/>
          <p:cNvSpPr txBox="1"/>
          <p:nvPr>
            <p:ph idx="2" type="body"/>
          </p:nvPr>
        </p:nvSpPr>
        <p:spPr>
          <a:xfrm>
            <a:off x="4629150" y="1369218"/>
            <a:ext cx="3886200" cy="32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3048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2pPr>
            <a:lvl3pPr indent="-3048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4pPr>
            <a:lvl5pPr indent="-3048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157" name="Google Shape;157;p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58" name="Google Shape;158;p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59" name="Google Shape;159;p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69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62" name="Google Shape;162;p69"/>
          <p:cNvSpPr txBox="1"/>
          <p:nvPr>
            <p:ph idx="1" type="body"/>
          </p:nvPr>
        </p:nvSpPr>
        <p:spPr>
          <a:xfrm>
            <a:off x="629842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58925" spcFirstLastPara="1" rIns="58925" wrap="square" tIns="2945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b="1" sz="1700"/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9pPr>
          </a:lstStyle>
          <a:p/>
        </p:txBody>
      </p:sp>
      <p:sp>
        <p:nvSpPr>
          <p:cNvPr id="163" name="Google Shape;163;p69"/>
          <p:cNvSpPr txBox="1"/>
          <p:nvPr>
            <p:ph idx="2" type="body"/>
          </p:nvPr>
        </p:nvSpPr>
        <p:spPr>
          <a:xfrm>
            <a:off x="629842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3048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2pPr>
            <a:lvl3pPr indent="-3048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4pPr>
            <a:lvl5pPr indent="-3048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164" name="Google Shape;164;p69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58925" spcFirstLastPara="1" rIns="58925" wrap="square" tIns="2945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b="1" sz="1700"/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9pPr>
          </a:lstStyle>
          <a:p/>
        </p:txBody>
      </p:sp>
      <p:sp>
        <p:nvSpPr>
          <p:cNvPr id="165" name="Google Shape;165;p69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3048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2pPr>
            <a:lvl3pPr indent="-3048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4pPr>
            <a:lvl5pPr indent="-3048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166" name="Google Shape;166;p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67" name="Google Shape;167;p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68" name="Google Shape;168;p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7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71" name="Google Shape;171;p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72" name="Google Shape;172;p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73" name="Google Shape;173;p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6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58925" spcFirstLastPara="1" rIns="58925" wrap="square" tIns="294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Calibri"/>
              <a:buNone/>
              <a:defRPr sz="4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25" name="Google Shape;25;p56"/>
          <p:cNvSpPr txBox="1"/>
          <p:nvPr>
            <p:ph idx="1" type="body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1700"/>
              <a:buNone/>
              <a:defRPr sz="17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5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27" name="Google Shape;27;p5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28" name="Google Shape;28;p5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76" name="Google Shape;176;p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77" name="Google Shape;177;p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72"/>
          <p:cNvSpPr txBox="1"/>
          <p:nvPr>
            <p:ph type="title"/>
          </p:nvPr>
        </p:nvSpPr>
        <p:spPr>
          <a:xfrm>
            <a:off x="629841" y="342900"/>
            <a:ext cx="29490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58925" spcFirstLastPara="1" rIns="58925" wrap="square" tIns="294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80" name="Google Shape;180;p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3683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 sz="2200"/>
            </a:lvl1pPr>
            <a:lvl2pPr indent="-34925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 sz="1900"/>
            </a:lvl2pPr>
            <a:lvl3pPr indent="-33655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9pPr>
          </a:lstStyle>
          <a:p/>
        </p:txBody>
      </p:sp>
      <p:sp>
        <p:nvSpPr>
          <p:cNvPr id="181" name="Google Shape;181;p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/>
        </p:txBody>
      </p:sp>
      <p:sp>
        <p:nvSpPr>
          <p:cNvPr id="182" name="Google Shape;182;p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83" name="Google Shape;183;p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84" name="Google Shape;184;p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73"/>
          <p:cNvSpPr txBox="1"/>
          <p:nvPr>
            <p:ph type="title"/>
          </p:nvPr>
        </p:nvSpPr>
        <p:spPr>
          <a:xfrm>
            <a:off x="629841" y="342900"/>
            <a:ext cx="29490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58925" spcFirstLastPara="1" rIns="58925" wrap="square" tIns="294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87" name="Google Shape;187;p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/>
        </p:txBody>
      </p:sp>
      <p:sp>
        <p:nvSpPr>
          <p:cNvPr id="189" name="Google Shape;189;p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90" name="Google Shape;190;p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91" name="Google Shape;191;p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94" name="Google Shape;194;p74"/>
          <p:cNvSpPr txBox="1"/>
          <p:nvPr>
            <p:ph idx="1" type="body"/>
          </p:nvPr>
        </p:nvSpPr>
        <p:spPr>
          <a:xfrm rot="5400000">
            <a:off x="2940150" y="-942282"/>
            <a:ext cx="32637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3048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2pPr>
            <a:lvl3pPr indent="-3048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4pPr>
            <a:lvl5pPr indent="-3048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195" name="Google Shape;195;p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96" name="Google Shape;196;p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197" name="Google Shape;197;p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75"/>
          <p:cNvSpPr txBox="1"/>
          <p:nvPr>
            <p:ph type="title"/>
          </p:nvPr>
        </p:nvSpPr>
        <p:spPr>
          <a:xfrm rot="5400000">
            <a:off x="5350200" y="1467394"/>
            <a:ext cx="43587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200" name="Google Shape;200;p75"/>
          <p:cNvSpPr txBox="1"/>
          <p:nvPr>
            <p:ph idx="1" type="body"/>
          </p:nvPr>
        </p:nvSpPr>
        <p:spPr>
          <a:xfrm rot="5400000">
            <a:off x="1349625" y="-447206"/>
            <a:ext cx="43587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3048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2pPr>
            <a:lvl3pPr indent="-3048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4pPr>
            <a:lvl5pPr indent="-3048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201" name="Google Shape;201;p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202" name="Google Shape;202;p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203" name="Google Shape;203;p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31" name="Google Shape;31;p57"/>
          <p:cNvSpPr txBox="1"/>
          <p:nvPr>
            <p:ph idx="1" type="body"/>
          </p:nvPr>
        </p:nvSpPr>
        <p:spPr>
          <a:xfrm>
            <a:off x="628650" y="1369218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3048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2pPr>
            <a:lvl3pPr indent="-3048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4pPr>
            <a:lvl5pPr indent="-3048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32" name="Google Shape;32;p57"/>
          <p:cNvSpPr txBox="1"/>
          <p:nvPr>
            <p:ph idx="2" type="body"/>
          </p:nvPr>
        </p:nvSpPr>
        <p:spPr>
          <a:xfrm>
            <a:off x="4629150" y="1369218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3048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2pPr>
            <a:lvl3pPr indent="-3048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4pPr>
            <a:lvl5pPr indent="-3048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33" name="Google Shape;33;p5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34" name="Google Shape;34;p5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35" name="Google Shape;35;p5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8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38" name="Google Shape;38;p58"/>
          <p:cNvSpPr txBox="1"/>
          <p:nvPr>
            <p:ph idx="1" type="body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58925" spcFirstLastPara="1" rIns="58925" wrap="square" tIns="2945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b="1" sz="1700"/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9pPr>
          </a:lstStyle>
          <a:p/>
        </p:txBody>
      </p:sp>
      <p:sp>
        <p:nvSpPr>
          <p:cNvPr id="39" name="Google Shape;39;p58"/>
          <p:cNvSpPr txBox="1"/>
          <p:nvPr>
            <p:ph idx="2" type="body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3048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2pPr>
            <a:lvl3pPr indent="-3048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4pPr>
            <a:lvl5pPr indent="-3048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40" name="Google Shape;40;p58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58925" spcFirstLastPara="1" rIns="58925" wrap="square" tIns="2945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b="1" sz="1700"/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9pPr>
          </a:lstStyle>
          <a:p/>
        </p:txBody>
      </p:sp>
      <p:sp>
        <p:nvSpPr>
          <p:cNvPr id="41" name="Google Shape;41;p58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3048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2pPr>
            <a:lvl3pPr indent="-3048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4pPr>
            <a:lvl5pPr indent="-3048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42" name="Google Shape;42;p5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43" name="Google Shape;43;p5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44" name="Google Shape;44;p5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47" name="Google Shape;47;p5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48" name="Google Shape;48;p5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49" name="Google Shape;49;p5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52" name="Google Shape;52;p6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53" name="Google Shape;53;p6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1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58925" spcFirstLastPara="1" rIns="58925" wrap="square" tIns="294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56" name="Google Shape;56;p61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3683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 sz="2200"/>
            </a:lvl1pPr>
            <a:lvl2pPr indent="-34925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 sz="1900"/>
            </a:lvl2pPr>
            <a:lvl3pPr indent="-33655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9pPr>
          </a:lstStyle>
          <a:p/>
        </p:txBody>
      </p:sp>
      <p:sp>
        <p:nvSpPr>
          <p:cNvPr id="57" name="Google Shape;57;p61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/>
        </p:txBody>
      </p:sp>
      <p:sp>
        <p:nvSpPr>
          <p:cNvPr id="58" name="Google Shape;58;p6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59" name="Google Shape;59;p6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60" name="Google Shape;60;p6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58925" spcFirstLastPara="1" rIns="58925" wrap="square" tIns="294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63" name="Google Shape;63;p62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62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/>
        </p:txBody>
      </p:sp>
      <p:sp>
        <p:nvSpPr>
          <p:cNvPr id="65" name="Google Shape;65;p6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66" name="Google Shape;66;p6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67" name="Google Shape;67;p6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2" Type="http://schemas.openxmlformats.org/officeDocument/2006/relationships/theme" Target="../theme/theme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6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6"/>
          <p:cNvSpPr txBox="1"/>
          <p:nvPr>
            <p:ph idx="1" type="body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349250" lvl="0" marL="457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36550" lvl="1" marL="914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3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9" name="Google Shape;9;p3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0" name="Google Shape;10;p3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" name="Google Shape;131;p41"/>
          <p:cNvSpPr txBox="1"/>
          <p:nvPr>
            <p:ph idx="1" type="body"/>
          </p:nvPr>
        </p:nvSpPr>
        <p:spPr>
          <a:xfrm>
            <a:off x="628650" y="1369218"/>
            <a:ext cx="7886700" cy="32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>
            <a:lvl1pPr indent="-349250" lvl="0" marL="457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36550" lvl="1" marL="914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4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33" name="Google Shape;133;p4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None/>
              <a:def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34" name="Google Shape;134;p4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www.youtube.com/watch?v=-at7SLoVK_I" TargetMode="External"/><Relationship Id="rId4" Type="http://schemas.openxmlformats.org/officeDocument/2006/relationships/image" Target="../media/image2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playground.tensorflow.org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58925" spcFirstLastPara="1" rIns="58925" wrap="square" tIns="2945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Calibri"/>
              <a:buNone/>
            </a:pPr>
            <a:r>
              <a:rPr lang="en"/>
              <a:t>Lecture 1</a:t>
            </a:r>
            <a:endParaRPr/>
          </a:p>
        </p:txBody>
      </p:sp>
      <p:sp>
        <p:nvSpPr>
          <p:cNvPr id="209" name="Google Shape;209;p1"/>
          <p:cNvSpPr txBox="1"/>
          <p:nvPr>
            <p:ph idx="1" type="subTitle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"/>
              <a:t>Classification, Neural Networks and Backpropagation</a:t>
            </a:r>
            <a:endParaRPr/>
          </a:p>
        </p:txBody>
      </p:sp>
      <p:pic>
        <p:nvPicPr>
          <p:cNvPr descr="https://griffsgraphs.files.wordpress.com/2012/07/facebook-network.png" id="210" name="Google Shape;21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642" y="0"/>
            <a:ext cx="2027597" cy="20275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chemeClr val="lt1"/>
                </a:solidFill>
              </a:rPr>
              <a:t>Activation functions: sigmoid = 1/1+e^(-x)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66" name="Google Shape;266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60300" y="1863325"/>
            <a:ext cx="4572000" cy="30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10"/>
          <p:cNvSpPr txBox="1"/>
          <p:nvPr>
            <p:ph idx="1" type="body"/>
          </p:nvPr>
        </p:nvSpPr>
        <p:spPr>
          <a:xfrm>
            <a:off x="311700" y="11625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00">
                <a:solidFill>
                  <a:schemeClr val="lt1"/>
                </a:solidFill>
              </a:rPr>
              <a:t>Example: Cross Entropy loss</a:t>
            </a:r>
            <a:endParaRPr sz="2500">
              <a:solidFill>
                <a:schemeClr val="lt1"/>
              </a:solidFill>
            </a:endParaRPr>
          </a:p>
        </p:txBody>
      </p:sp>
      <p:sp>
        <p:nvSpPr>
          <p:cNvPr id="273" name="Google Shape;273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Measure difference between two probability distributions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74" name="Google Shape;27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000" y="2071675"/>
            <a:ext cx="4762500" cy="19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80" name="Google Shape;280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2488" y="63038"/>
            <a:ext cx="7439025" cy="2047875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12"/>
          <p:cNvSpPr txBox="1"/>
          <p:nvPr/>
        </p:nvSpPr>
        <p:spPr>
          <a:xfrm>
            <a:off x="421475" y="4648800"/>
            <a:ext cx="735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Images: https://towardsdatascience.com/cross-entropy-loss-function-f38c4ec8643e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2" name="Google Shape;282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64613" y="2282875"/>
            <a:ext cx="4200525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3"/>
          <p:cNvSpPr txBox="1"/>
          <p:nvPr>
            <p:ph type="title"/>
          </p:nvPr>
        </p:nvSpPr>
        <p:spPr>
          <a:xfrm>
            <a:off x="442020" y="144410"/>
            <a:ext cx="5545200" cy="5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58925" spcFirstLastPara="1" rIns="58925" wrap="square" tIns="294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</a:pPr>
            <a:r>
              <a:rPr lang="en"/>
              <a:t>Linear Classifier: interpretation</a:t>
            </a:r>
            <a:endParaRPr/>
          </a:p>
        </p:txBody>
      </p:sp>
      <p:pic>
        <p:nvPicPr>
          <p:cNvPr id="288" name="Google Shape;288;p1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494" y="1486748"/>
            <a:ext cx="9048900" cy="290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000000"/>
                </a:solidFill>
              </a:rPr>
              <a:t>Multilayer perceptron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94" name="Google Shape;29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09775" y="1429100"/>
            <a:ext cx="6822526" cy="35146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000000"/>
                </a:solidFill>
              </a:rPr>
              <a:t>But datasets are almost never that well separated….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300" name="Google Shape;30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45787" y="1017725"/>
            <a:ext cx="382097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000000"/>
                </a:solidFill>
              </a:rPr>
              <a:t>Spiral classification only with linear transformations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306" name="Google Shape;30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5913" y="1017725"/>
            <a:ext cx="3820975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20138" y="1017725"/>
            <a:ext cx="38209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16"/>
          <p:cNvSpPr/>
          <p:nvPr/>
        </p:nvSpPr>
        <p:spPr>
          <a:xfrm>
            <a:off x="4317900" y="2792095"/>
            <a:ext cx="508200" cy="195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chemeClr val="lt1"/>
                </a:solidFill>
              </a:rPr>
              <a:t>Non-linear transformations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14" name="Google Shape;31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Linear transformations can rotate, stretch, translate, but they do not make curves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That’s why we need non-linearities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E.g tanh(x) 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315" name="Google Shape;31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24800" y="2809300"/>
            <a:ext cx="4007501" cy="2209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chemeClr val="lt1"/>
                </a:solidFill>
              </a:rPr>
              <a:t>Non-linear transformations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21" name="Google Shape;321;p18"/>
          <p:cNvSpPr/>
          <p:nvPr/>
        </p:nvSpPr>
        <p:spPr>
          <a:xfrm>
            <a:off x="4163650" y="2926013"/>
            <a:ext cx="794100" cy="340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2" name="Google Shape;32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70125"/>
            <a:ext cx="3731677" cy="382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00625" y="1170125"/>
            <a:ext cx="3731677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chemeClr val="lt1"/>
                </a:solidFill>
              </a:rPr>
              <a:t>Spiral classification after adding non-linear transformations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329" name="Google Shape;32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5913" y="1017725"/>
            <a:ext cx="3820975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51125" y="1017725"/>
            <a:ext cx="382097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000000"/>
                </a:solidFill>
              </a:rPr>
              <a:t>Perceptron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16" name="Google Shape;21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4600" y="1059825"/>
            <a:ext cx="6872949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chemeClr val="lt1"/>
                </a:solidFill>
              </a:rPr>
              <a:t>Visualization of input space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Visuals to demonstrate how a neural network classifies a set of data. Thanks for watching!&#10;Support me on Patreon! https://patreon.com/vcubingx&#10;Source Code: https://github.com/vivek3141/dl-visualization&#10;&#10;Here's the course I referred to in the video. I am not affiliated with NYU.&#10;https://www.youtube.com/playlist?list=PLLHTzKZzVU9eaEyErdV26ikyolxOsz6mq&#10;&#10;Sinusoids as activation functions:&#10;https://openreview.net/forum?id=Sks3zF9eg&#10;https://vsitzmann.github.io/siren/&#10;&#10;Here's the distill.pub article:&#10;https://distill.pub/2020/grand-tour/&#10;&#10;Special thanks to Alfredo Canziani and Nikhil Maserang for reviewing the video.&#10;&#10;And also thanks to Grant Sanderson himself for giving me some manim tips!&#10;&#10;I've been active on twitter, follow me here!&#10;https://twitter.com/vcubingx&#10;&#10;Join my discord server!&#10;https://discord.gg/Kj8QUZU&#10;&#10;These animation in this video was made using 3blue1brown's library, manim:&#10;https://github.com/3b1b/manim&#10;&#10;Music is from GameChops (Route 113, Azalea Town, Ecruteak City&#10;&#10;Follow me!&#10;Website: https://vcubingx.com&#10;Twitter: https://twitter.com/vcubingx&#10;Github: https://github.com/vivek3141&#10;Instagram: https://instagram.com/vcubingx&#10;Patreon: https://patreon.com/vcubingx&#10;&#10;What does a Neural Network *actually* do? Visualizing Deep Learning, Chapter 2&#10;&#10;0:00 Intro&#10;0:18 Recap of Part 1&#10;1:57 Introducing the dataset&#10;2:52 Structure of the Neural Network we’ll be using&#10;3:34 What is softmax?&#10;5:52 Input space decision boundaries&#10;6:24 Modifying the Neural Network to visualize what it’s doing&#10;7:36 Out-of-domain boundaries&#10;8:46 sin(x) as an activation function&#10;9:30 Neuron planes&#10;11:57 Softmax surfaces&#10;13:20 MNIST Transformation&#10;13:42 Outro" id="336" name="Google Shape;336;p20" title="Why are neural networks so effective?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39175" y="1017725"/>
            <a:ext cx="5440267" cy="408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chemeClr val="lt1"/>
                </a:solidFill>
              </a:rPr>
              <a:t>Other activation functions: ReLU = max(0,x)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342" name="Google Shape;34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95525" y="1161200"/>
            <a:ext cx="5094634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282829"/>
                </a:solidFill>
              </a:rPr>
              <a:t>In simple words:</a:t>
            </a:r>
            <a:endParaRPr>
              <a:solidFill>
                <a:srgbClr val="282829"/>
              </a:solidFill>
            </a:endParaRPr>
          </a:p>
        </p:txBody>
      </p:sp>
      <p:sp>
        <p:nvSpPr>
          <p:cNvPr id="348" name="Google Shape;34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2829"/>
              </a:buClr>
              <a:buSzPts val="1800"/>
              <a:buChar char="●"/>
            </a:pPr>
            <a:r>
              <a:rPr lang="en">
                <a:solidFill>
                  <a:srgbClr val="282829"/>
                </a:solidFill>
              </a:rPr>
              <a:t>Neural networks rotate (apply linear transformations) and twist (non-linear transformations) the input space, so that the data points become linearly separable</a:t>
            </a:r>
            <a:endParaRPr>
              <a:solidFill>
                <a:srgbClr val="28282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2829"/>
              </a:buClr>
              <a:buSzPts val="1800"/>
              <a:buChar char="●"/>
            </a:pPr>
            <a:r>
              <a:rPr lang="en">
                <a:solidFill>
                  <a:srgbClr val="282829"/>
                </a:solidFill>
              </a:rPr>
              <a:t>Then the problem of training neural networks becomes how to find the most optimal weights (matrices).</a:t>
            </a:r>
            <a:endParaRPr>
              <a:solidFill>
                <a:srgbClr val="282829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chemeClr val="lt1"/>
                </a:solidFill>
              </a:rPr>
              <a:t>In high dimensions, local minima does not seem to be a problem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54" name="Google Shape;354;p23"/>
          <p:cNvSpPr txBox="1"/>
          <p:nvPr>
            <p:ph idx="1" type="body"/>
          </p:nvPr>
        </p:nvSpPr>
        <p:spPr>
          <a:xfrm>
            <a:off x="311700" y="1380525"/>
            <a:ext cx="8520600" cy="31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355" name="Google Shape;35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975" y="1649613"/>
            <a:ext cx="7086600" cy="279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chemeClr val="lt1"/>
                </a:solidFill>
              </a:rPr>
              <a:t>How do we find the gradients?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5"/>
          <p:cNvSpPr txBox="1"/>
          <p:nvPr>
            <p:ph idx="1" type="body"/>
          </p:nvPr>
        </p:nvSpPr>
        <p:spPr>
          <a:xfrm>
            <a:off x="311700" y="1353750"/>
            <a:ext cx="8520600" cy="3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2829"/>
              </a:buClr>
              <a:buSzPts val="1800"/>
              <a:buChar char="●"/>
            </a:pPr>
            <a:r>
              <a:rPr lang="en">
                <a:solidFill>
                  <a:srgbClr val="282829"/>
                </a:solidFill>
              </a:rPr>
              <a:t>Neural networks can have multiple layers with thousands and even millions of parameters</a:t>
            </a:r>
            <a:endParaRPr>
              <a:solidFill>
                <a:srgbClr val="282829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2829"/>
              </a:buClr>
              <a:buSzPts val="1800"/>
              <a:buChar char="●"/>
            </a:pPr>
            <a:r>
              <a:rPr lang="en">
                <a:solidFill>
                  <a:srgbClr val="282829"/>
                </a:solidFill>
              </a:rPr>
              <a:t>Problem: How do we compute the partial derivative of each weight w.r.t. the loss function?</a:t>
            </a:r>
            <a:endParaRPr>
              <a:solidFill>
                <a:srgbClr val="282829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2829"/>
              </a:buClr>
              <a:buSzPts val="1800"/>
              <a:buChar char="●"/>
            </a:pPr>
            <a:r>
              <a:rPr lang="en">
                <a:solidFill>
                  <a:srgbClr val="282829"/>
                </a:solidFill>
              </a:rPr>
              <a:t>Idea: </a:t>
            </a:r>
            <a:r>
              <a:rPr b="1" lang="en">
                <a:solidFill>
                  <a:srgbClr val="282829"/>
                </a:solidFill>
              </a:rPr>
              <a:t>Backpropagation </a:t>
            </a:r>
            <a:r>
              <a:rPr lang="en">
                <a:solidFill>
                  <a:srgbClr val="282829"/>
                </a:solidFill>
              </a:rPr>
              <a:t>(a.k.a. chain rule)</a:t>
            </a:r>
            <a:endParaRPr>
              <a:solidFill>
                <a:srgbClr val="282829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chemeClr val="lt1"/>
                </a:solidFill>
              </a:rPr>
              <a:t>Backpropagation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71" name="Google Shape;371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2829"/>
              </a:buClr>
              <a:buSzPts val="1800"/>
              <a:buChar char="●"/>
            </a:pPr>
            <a:r>
              <a:rPr lang="en">
                <a:solidFill>
                  <a:srgbClr val="282829"/>
                </a:solidFill>
              </a:rPr>
              <a:t>Note: Backpropagation is NOT an optimization algorithm. NNs are trained (optimized) by </a:t>
            </a:r>
            <a:r>
              <a:rPr b="1" lang="en">
                <a:solidFill>
                  <a:srgbClr val="282829"/>
                </a:solidFill>
              </a:rPr>
              <a:t>Gradient descent</a:t>
            </a:r>
            <a:r>
              <a:rPr lang="en">
                <a:solidFill>
                  <a:srgbClr val="282829"/>
                </a:solidFill>
              </a:rPr>
              <a:t>, which uses the gradients computed by Backprop. </a:t>
            </a:r>
            <a:endParaRPr>
              <a:solidFill>
                <a:srgbClr val="282829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2829"/>
              </a:buClr>
              <a:buSzPts val="1800"/>
              <a:buChar char="●"/>
            </a:pPr>
            <a:r>
              <a:rPr lang="en">
                <a:solidFill>
                  <a:srgbClr val="282829"/>
                </a:solidFill>
              </a:rPr>
              <a:t>Recap - chain rule: h(x) = f(g(x)). Then h’(x) = f’(g(x)).g’(x)</a:t>
            </a:r>
            <a:endParaRPr>
              <a:solidFill>
                <a:srgbClr val="282829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282829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282829"/>
              </a:buClr>
              <a:buSzPts val="1800"/>
              <a:buChar char="●"/>
            </a:pPr>
            <a:r>
              <a:rPr lang="en">
                <a:solidFill>
                  <a:srgbClr val="282829"/>
                </a:solidFill>
              </a:rPr>
              <a:t>More convenient notation: </a:t>
            </a:r>
            <a:endParaRPr>
              <a:solidFill>
                <a:srgbClr val="282829"/>
              </a:solidFill>
            </a:endParaRPr>
          </a:p>
        </p:txBody>
      </p:sp>
      <p:pic>
        <p:nvPicPr>
          <p:cNvPr id="372" name="Google Shape;37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31450" y="3497900"/>
            <a:ext cx="1620450" cy="65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chemeClr val="lt1"/>
                </a:solidFill>
              </a:rPr>
              <a:t>How do we find the most optimal weights?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2" name="Google Shape;222;p3"/>
          <p:cNvSpPr txBox="1"/>
          <p:nvPr/>
        </p:nvSpPr>
        <p:spPr>
          <a:xfrm>
            <a:off x="1820625" y="3767475"/>
            <a:ext cx="4867200" cy="753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A nice demo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2925" y="323850"/>
            <a:ext cx="6715125" cy="449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chemeClr val="lt1"/>
                </a:solidFill>
              </a:rPr>
              <a:t>Gradient based optimization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3" name="Google Shape;233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Most deep learning algorithms involve some sort of optimization.</a:t>
            </a:r>
            <a:endParaRPr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The function </a:t>
            </a:r>
            <a:r>
              <a:rPr i="1" lang="en">
                <a:solidFill>
                  <a:schemeClr val="lt1"/>
                </a:solidFill>
              </a:rPr>
              <a:t>f(x)</a:t>
            </a:r>
            <a:r>
              <a:rPr lang="en">
                <a:solidFill>
                  <a:schemeClr val="lt1"/>
                </a:solidFill>
              </a:rPr>
              <a:t> that we want to minimize or maximize is called </a:t>
            </a:r>
            <a:r>
              <a:rPr b="1" lang="en">
                <a:solidFill>
                  <a:schemeClr val="lt1"/>
                </a:solidFill>
              </a:rPr>
              <a:t>objective function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In the case when we minimize it, we also call it </a:t>
            </a:r>
            <a:r>
              <a:rPr b="1" lang="en">
                <a:solidFill>
                  <a:schemeClr val="lt1"/>
                </a:solidFill>
              </a:rPr>
              <a:t>loss function</a:t>
            </a:r>
            <a:r>
              <a:rPr lang="en">
                <a:solidFill>
                  <a:schemeClr val="lt1"/>
                </a:solidFill>
              </a:rPr>
              <a:t> or </a:t>
            </a:r>
            <a:r>
              <a:rPr b="1" lang="en">
                <a:solidFill>
                  <a:schemeClr val="lt1"/>
                </a:solidFill>
              </a:rPr>
              <a:t>cost function.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chemeClr val="lt1"/>
                </a:solidFill>
              </a:rPr>
              <a:t>Gradient based optimization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9" name="Google Shape;239;p6"/>
          <p:cNvSpPr txBox="1"/>
          <p:nvPr>
            <p:ph idx="1" type="body"/>
          </p:nvPr>
        </p:nvSpPr>
        <p:spPr>
          <a:xfrm>
            <a:off x="311700" y="10979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The derivative f’(x) gives us the slope of a function f(x) in the point x.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Therefore, it shows us how to scale a small change in the input, in order to obtain the corresponding change in the output f(x + 𝝐) ≈ f(x) + f’𝝐(x)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For functions with multiple inputs, we must make use of the concept of </a:t>
            </a:r>
            <a:r>
              <a:rPr b="1" lang="en">
                <a:solidFill>
                  <a:schemeClr val="lt1"/>
                </a:solidFill>
              </a:rPr>
              <a:t>partial derivatives</a:t>
            </a:r>
            <a:r>
              <a:rPr lang="en">
                <a:solidFill>
                  <a:schemeClr val="lt1"/>
                </a:solidFill>
              </a:rPr>
              <a:t>. ∂/∂x</a:t>
            </a:r>
            <a:r>
              <a:rPr baseline="-25000" lang="en">
                <a:solidFill>
                  <a:schemeClr val="lt1"/>
                </a:solidFill>
              </a:rPr>
              <a:t>i</a:t>
            </a:r>
            <a:r>
              <a:rPr lang="en">
                <a:solidFill>
                  <a:schemeClr val="lt1"/>
                </a:solidFill>
              </a:rPr>
              <a:t> f(x) measures how </a:t>
            </a:r>
            <a:r>
              <a:rPr i="1" lang="en">
                <a:solidFill>
                  <a:schemeClr val="lt1"/>
                </a:solidFill>
              </a:rPr>
              <a:t>f</a:t>
            </a:r>
            <a:r>
              <a:rPr lang="en">
                <a:solidFill>
                  <a:schemeClr val="lt1"/>
                </a:solidFill>
              </a:rPr>
              <a:t> changes as only the variable x</a:t>
            </a:r>
            <a:r>
              <a:rPr baseline="-25000" lang="en">
                <a:solidFill>
                  <a:schemeClr val="lt1"/>
                </a:solidFill>
              </a:rPr>
              <a:t>i</a:t>
            </a:r>
            <a:r>
              <a:rPr lang="en">
                <a:solidFill>
                  <a:schemeClr val="lt1"/>
                </a:solidFill>
              </a:rPr>
              <a:t> increases at point x.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chemeClr val="lt1"/>
                </a:solidFill>
              </a:rPr>
              <a:t>Gradient based optimization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5" name="Google Shape;245;p7"/>
          <p:cNvSpPr txBox="1"/>
          <p:nvPr>
            <p:ph idx="1" type="body"/>
          </p:nvPr>
        </p:nvSpPr>
        <p:spPr>
          <a:xfrm>
            <a:off x="311700" y="10979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The </a:t>
            </a:r>
            <a:r>
              <a:rPr b="1" lang="en">
                <a:solidFill>
                  <a:schemeClr val="lt1"/>
                </a:solidFill>
              </a:rPr>
              <a:t>gradient </a:t>
            </a:r>
            <a:r>
              <a:rPr lang="en">
                <a:solidFill>
                  <a:schemeClr val="lt1"/>
                </a:solidFill>
              </a:rPr>
              <a:t>generalizes the notion of derivative to the case where the derivative is with respect to a vector.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The gradient of </a:t>
            </a:r>
            <a:r>
              <a:rPr i="1" lang="en">
                <a:solidFill>
                  <a:schemeClr val="lt1"/>
                </a:solidFill>
              </a:rPr>
              <a:t>f</a:t>
            </a:r>
            <a:r>
              <a:rPr lang="en">
                <a:solidFill>
                  <a:schemeClr val="lt1"/>
                </a:solidFill>
              </a:rPr>
              <a:t> is the vector containing all of the partial derivatives, denoted ∇xf (x).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chemeClr val="lt1"/>
                </a:solidFill>
              </a:rPr>
              <a:t>Gradient based optimization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51" name="Google Shape;25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60775" y="1043788"/>
            <a:ext cx="5467350" cy="3657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8"/>
          <p:cNvSpPr txBox="1"/>
          <p:nvPr/>
        </p:nvSpPr>
        <p:spPr>
          <a:xfrm>
            <a:off x="894750" y="4727450"/>
            <a:ext cx="514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Image: “Deep Learning” book from Ian Goodfellow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0000" y="1515075"/>
            <a:ext cx="3330775" cy="95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chemeClr val="lt1"/>
                </a:solidFill>
              </a:rPr>
              <a:t>Gradient descent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9" name="Google Shape;259;p9"/>
          <p:cNvSpPr txBox="1"/>
          <p:nvPr>
            <p:ph idx="1" type="body"/>
          </p:nvPr>
        </p:nvSpPr>
        <p:spPr>
          <a:xfrm>
            <a:off x="311700" y="10979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Update rule for the parameters of the function: 𝑥’ = 𝑥 - 𝝐▽x𝒇(𝒙)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𝝐 - learning rate, positive scalar determining the size of the step made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60" name="Google Shape;26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98446" y="2202671"/>
            <a:ext cx="5907875" cy="2834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